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"/>
  </p:handoutMasterIdLst>
  <p:sldIdLst>
    <p:sldId id="259" r:id="rId2"/>
    <p:sldId id="257" r:id="rId3"/>
  </p:sldIdLst>
  <p:sldSz cx="10058400" cy="7772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eep, Jo" initials="GJ" lastIdx="1" clrIdx="0">
    <p:extLst>
      <p:ext uri="{19B8F6BF-5375-455C-9EA6-DF929625EA0E}">
        <p15:presenceInfo xmlns:p15="http://schemas.microsoft.com/office/powerpoint/2012/main" userId="S-1-5-21-983725587-1568494815-1734353810-99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428B"/>
    <a:srgbClr val="EAEFF7"/>
    <a:srgbClr val="EC008C"/>
    <a:srgbClr val="00286E"/>
    <a:srgbClr val="ABE0F9"/>
    <a:srgbClr val="009C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6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D774A7FD-700E-4336-8A98-6BACBD464C10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54BEEE7B-A906-4C07-BC35-02D467FAB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187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2C0F-E91B-4179-8022-7CE81C4D7D0D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5BF1-7971-4DD7-AA2D-DF6C6B23D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252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2C0F-E91B-4179-8022-7CE81C4D7D0D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5BF1-7971-4DD7-AA2D-DF6C6B23D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07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2C0F-E91B-4179-8022-7CE81C4D7D0D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5BF1-7971-4DD7-AA2D-DF6C6B23D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1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2C0F-E91B-4179-8022-7CE81C4D7D0D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5BF1-7971-4DD7-AA2D-DF6C6B23D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142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2C0F-E91B-4179-8022-7CE81C4D7D0D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5BF1-7971-4DD7-AA2D-DF6C6B23D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451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2C0F-E91B-4179-8022-7CE81C4D7D0D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5BF1-7971-4DD7-AA2D-DF6C6B23D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754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2C0F-E91B-4179-8022-7CE81C4D7D0D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5BF1-7971-4DD7-AA2D-DF6C6B23D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684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2C0F-E91B-4179-8022-7CE81C4D7D0D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5BF1-7971-4DD7-AA2D-DF6C6B23D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04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2C0F-E91B-4179-8022-7CE81C4D7D0D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5BF1-7971-4DD7-AA2D-DF6C6B23D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70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2C0F-E91B-4179-8022-7CE81C4D7D0D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5BF1-7971-4DD7-AA2D-DF6C6B23D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138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2C0F-E91B-4179-8022-7CE81C4D7D0D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5BF1-7971-4DD7-AA2D-DF6C6B23D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207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02C0F-E91B-4179-8022-7CE81C4D7D0D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75BF1-7971-4DD7-AA2D-DF6C6B23D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494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210" y="211169"/>
            <a:ext cx="10058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rgbClr val="00286E"/>
                </a:solidFill>
              </a:rPr>
              <a:t>Planned Parenthood of Illinois Abortion Services</a:t>
            </a:r>
          </a:p>
        </p:txBody>
      </p:sp>
      <p:sp>
        <p:nvSpPr>
          <p:cNvPr id="6" name="Rectangle 5"/>
          <p:cNvSpPr/>
          <p:nvPr/>
        </p:nvSpPr>
        <p:spPr>
          <a:xfrm>
            <a:off x="14210" y="670351"/>
            <a:ext cx="1005840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" dirty="0"/>
              <a:t>All 18 Health Centers offer Medication Abortion (MAB) up to 11.0 weeks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422108"/>
              </p:ext>
            </p:extLst>
          </p:nvPr>
        </p:nvGraphicFramePr>
        <p:xfrm>
          <a:off x="787878" y="1158707"/>
          <a:ext cx="8511064" cy="47518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0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16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86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01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</a:rPr>
                        <a:t> </a:t>
                      </a:r>
                      <a:endParaRPr lang="en-US" sz="115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PPIL Health Center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8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Gestational Limit</a:t>
                      </a:r>
                      <a:b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for Procedural Abortion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8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Procedural Abortion </a:t>
                      </a:r>
                      <a:b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Availability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8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070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150" b="1" u="none" strike="noStrike" dirty="0">
                          <a:effectLst/>
                        </a:rPr>
                        <a:t>Chicago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E0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u="none" strike="noStrike" dirty="0">
                          <a:effectLst/>
                        </a:rPr>
                        <a:t>Austin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u="none" strike="noStrike" dirty="0">
                          <a:effectLst/>
                        </a:rPr>
                        <a:t> 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u="none" strike="noStrike" dirty="0">
                          <a:effectLst/>
                        </a:rPr>
                        <a:t> 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0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u="none" strike="noStrike" dirty="0">
                          <a:effectLst/>
                        </a:rPr>
                        <a:t>Englewood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u="none" strike="noStrike" dirty="0">
                          <a:effectLst/>
                        </a:rPr>
                        <a:t> 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u="none" strike="noStrike" dirty="0">
                          <a:effectLst/>
                        </a:rPr>
                        <a:t> 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0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u="none" strike="noStrike" dirty="0">
                          <a:effectLst/>
                        </a:rPr>
                        <a:t>Loop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u="none" strike="noStrike" dirty="0">
                          <a:effectLst/>
                        </a:rPr>
                        <a:t> 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u="none" strike="noStrike" dirty="0">
                          <a:effectLst/>
                        </a:rPr>
                        <a:t> 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00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u="none" strike="noStrike" dirty="0">
                          <a:effectLst/>
                        </a:rPr>
                        <a:t>Near North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u="none" strike="noStrike" dirty="0">
                          <a:effectLst/>
                        </a:rPr>
                        <a:t>21 weeks 6 days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u="none" strike="noStrike" dirty="0">
                          <a:effectLst/>
                        </a:rPr>
                        <a:t>Tues through Sat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00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u="none" strike="noStrike" dirty="0">
                          <a:effectLst/>
                        </a:rPr>
                        <a:t>Rogers Park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u="none" strike="noStrike" dirty="0">
                          <a:effectLst/>
                        </a:rPr>
                        <a:t> 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u="none" strike="noStrike" dirty="0">
                          <a:effectLst/>
                        </a:rPr>
                        <a:t> 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00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u="none" strike="noStrike" dirty="0">
                          <a:effectLst/>
                        </a:rPr>
                        <a:t>Roseland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u="none" strike="noStrike" dirty="0">
                          <a:effectLst/>
                        </a:rPr>
                        <a:t>17 weeks 6 days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Mon</a:t>
                      </a:r>
                      <a:r>
                        <a:rPr lang="en-US" sz="115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00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u="none" strike="noStrike" dirty="0">
                          <a:effectLst/>
                        </a:rPr>
                        <a:t>Wicker Park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u="none" strike="noStrike" dirty="0">
                          <a:effectLst/>
                        </a:rPr>
                        <a:t> 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u="none" strike="noStrike" dirty="0">
                          <a:effectLst/>
                        </a:rPr>
                        <a:t> 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007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50" b="1" u="none" strike="noStrike" dirty="0">
                          <a:effectLst/>
                        </a:rPr>
                        <a:t>Suburban Chicago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E0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u="none" strike="noStrike" dirty="0">
                          <a:effectLst/>
                        </a:rPr>
                        <a:t>Aurora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u="none" strike="noStrike" dirty="0">
                          <a:effectLst/>
                        </a:rPr>
                        <a:t>21 weeks 6 days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u="none" strike="noStrike" dirty="0">
                          <a:effectLst/>
                        </a:rPr>
                        <a:t>Fri &amp; Sat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00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u="none" strike="noStrike" dirty="0">
                          <a:effectLst/>
                        </a:rPr>
                        <a:t>Flossmoor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u="none" strike="noStrike" dirty="0">
                          <a:effectLst/>
                        </a:rPr>
                        <a:t>21 weeks 6 days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u="none" strike="noStrike" dirty="0">
                          <a:effectLst/>
                        </a:rPr>
                        <a:t>Tues &amp; Thurs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00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u="none" strike="noStrike" dirty="0">
                          <a:effectLst/>
                        </a:rPr>
                        <a:t>Orland Park 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u="none" strike="noStrike" dirty="0">
                          <a:effectLst/>
                        </a:rPr>
                        <a:t> 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u="none" strike="noStrike" dirty="0">
                          <a:effectLst/>
                        </a:rPr>
                        <a:t> 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00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u="none" strike="noStrike" dirty="0">
                          <a:effectLst/>
                        </a:rPr>
                        <a:t>Waukegan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u="none" strike="noStrike" dirty="0">
                          <a:effectLst/>
                        </a:rPr>
                        <a:t>17 weeks 6 days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u="none" strike="noStrike" dirty="0">
                          <a:effectLst/>
                        </a:rPr>
                        <a:t>Wed</a:t>
                      </a:r>
                      <a:r>
                        <a:rPr lang="en-US" sz="1150" u="none" strike="noStrike" baseline="0" dirty="0">
                          <a:effectLst/>
                        </a:rPr>
                        <a:t>s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0070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150" b="1" u="none" strike="noStrike" dirty="0">
                          <a:effectLst/>
                        </a:rPr>
                        <a:t>Central &amp; Southern</a:t>
                      </a:r>
                      <a:br>
                        <a:rPr lang="en-US" sz="1150" b="1" u="none" strike="noStrike" dirty="0">
                          <a:effectLst/>
                        </a:rPr>
                      </a:br>
                      <a:r>
                        <a:rPr lang="en-US" sz="1150" b="1" u="none" strike="noStrike" dirty="0">
                          <a:effectLst/>
                        </a:rPr>
                        <a:t>Illinois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E0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u="none" strike="noStrike" dirty="0">
                          <a:effectLst/>
                        </a:rPr>
                        <a:t>Bloomington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u="none" strike="noStrike" dirty="0">
                          <a:effectLst/>
                        </a:rPr>
                        <a:t> 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u="none" strike="noStrike" dirty="0">
                          <a:effectLst/>
                        </a:rPr>
                        <a:t> 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00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Carbondale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u="none" strike="noStrike" dirty="0">
                          <a:effectLst/>
                        </a:rPr>
                        <a:t>15 weeks 6 days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u="none" strike="noStrike" dirty="0">
                          <a:effectLst/>
                        </a:rPr>
                        <a:t>Thurs through Sat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6242905"/>
                  </a:ext>
                </a:extLst>
              </a:tr>
              <a:tr h="2300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005840" rtl="0" eaLnBrk="1" fontAlgn="ctr" latinLnBrk="0" hangingPunct="1"/>
                      <a:r>
                        <a:rPr lang="en-US" sz="11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Champaign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5840" rtl="0" eaLnBrk="1" fontAlgn="ctr" latinLnBrk="0" hangingPunct="1"/>
                      <a:r>
                        <a:rPr lang="en-US" sz="11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 weeks 6 days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100584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Tues through Thurs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00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u="none" strike="noStrike" dirty="0">
                          <a:effectLst/>
                        </a:rPr>
                        <a:t>Decatur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u="none" strike="noStrike" dirty="0">
                          <a:effectLst/>
                        </a:rPr>
                        <a:t> 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u="none" strike="noStrike" dirty="0">
                          <a:effectLst/>
                        </a:rPr>
                        <a:t> 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00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005840" rtl="0" eaLnBrk="1" fontAlgn="ctr" latinLnBrk="0" hangingPunct="1"/>
                      <a:r>
                        <a:rPr lang="en-US" sz="11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Ottawa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5840" rtl="0" eaLnBrk="1" fontAlgn="ctr" latinLnBrk="0" hangingPunct="1"/>
                      <a:r>
                        <a:rPr lang="en-US" sz="11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5840" rtl="0" eaLnBrk="1" fontAlgn="ctr" latinLnBrk="0" hangingPunct="1"/>
                      <a:r>
                        <a:rPr lang="en-US" sz="11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00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u="none" strike="noStrike" dirty="0">
                          <a:effectLst/>
                        </a:rPr>
                        <a:t>Peoria </a:t>
                      </a:r>
                      <a:r>
                        <a:rPr lang="en-US" sz="1150" i="1" u="none" strike="noStrike" dirty="0">
                          <a:effectLst/>
                        </a:rPr>
                        <a:t>(temporarily closed)</a:t>
                      </a:r>
                      <a:endParaRPr lang="en-US" sz="115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u="none" strike="noStrike" dirty="0">
                          <a:effectLst/>
                        </a:rPr>
                        <a:t> 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00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u="none" strike="noStrike" dirty="0">
                          <a:effectLst/>
                        </a:rPr>
                        <a:t>Springfield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u="none" strike="noStrike" dirty="0">
                          <a:effectLst/>
                        </a:rPr>
                        <a:t>17 weeks 6 days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41971"/>
              </p:ext>
            </p:extLst>
          </p:nvPr>
        </p:nvGraphicFramePr>
        <p:xfrm>
          <a:off x="787878" y="6075728"/>
          <a:ext cx="85110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8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2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TELEHEALTH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No-ultrasound MAB and direct-to-patient MAB (via mail)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are available to qualifying patients.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14210" y="6698120"/>
            <a:ext cx="10058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EC008C"/>
                </a:solidFill>
              </a:rPr>
              <a:t>Updated April 2024. Check ppil.org/providers for current info.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8AFCFA9-D474-77F5-5A5C-DEA6FCCD98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3058" y="7225265"/>
            <a:ext cx="1094957" cy="471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725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42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5486400" y="0"/>
            <a:ext cx="4572000" cy="777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5800989" y="275839"/>
            <a:ext cx="4177026" cy="7421198"/>
            <a:chOff x="5831133" y="458432"/>
            <a:chExt cx="4177026" cy="7421198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13202" y="7407858"/>
              <a:ext cx="1094957" cy="471772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5831133" y="824216"/>
              <a:ext cx="1828800" cy="48320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br>
                <a:rPr lang="en-US" sz="500" b="1" dirty="0"/>
              </a:br>
              <a:r>
                <a:rPr lang="en-US" sz="1100" b="1" dirty="0"/>
                <a:t>Austin Health Center</a:t>
              </a:r>
            </a:p>
            <a:p>
              <a:r>
                <a:rPr lang="en-US" sz="1100" dirty="0"/>
                <a:t>5937 W. Chicago Ave.</a:t>
              </a:r>
            </a:p>
            <a:p>
              <a:r>
                <a:rPr lang="en-US" sz="1100" dirty="0"/>
                <a:t>Chicago, IL 60651</a:t>
              </a:r>
            </a:p>
            <a:p>
              <a:endParaRPr lang="en-US" sz="1100" dirty="0"/>
            </a:p>
            <a:p>
              <a:r>
                <a:rPr lang="en-US" sz="1100" b="1" dirty="0"/>
                <a:t>Englewood Health Center</a:t>
              </a:r>
            </a:p>
            <a:p>
              <a:r>
                <a:rPr lang="en-US" sz="1100" dirty="0"/>
                <a:t>6059 S. Ashland Ave.</a:t>
              </a:r>
            </a:p>
            <a:p>
              <a:r>
                <a:rPr lang="en-US" sz="1100" dirty="0"/>
                <a:t>Chicago, IL 60636</a:t>
              </a:r>
            </a:p>
            <a:p>
              <a:endParaRPr lang="en-US" sz="1100" dirty="0"/>
            </a:p>
            <a:p>
              <a:r>
                <a:rPr lang="en-US" sz="1100" b="1" dirty="0"/>
                <a:t>Loop Health Center</a:t>
              </a:r>
            </a:p>
            <a:p>
              <a:r>
                <a:rPr lang="en-US" sz="1100" dirty="0"/>
                <a:t>16 N. Wabash Ave., 5th floor</a:t>
              </a:r>
            </a:p>
            <a:p>
              <a:r>
                <a:rPr lang="en-US" sz="1100" dirty="0"/>
                <a:t>Chicago, IL 60603</a:t>
              </a:r>
            </a:p>
            <a:p>
              <a:endParaRPr lang="en-US" sz="1100" dirty="0"/>
            </a:p>
            <a:p>
              <a:r>
                <a:rPr lang="en-US" sz="1100" b="1" dirty="0"/>
                <a:t>Near North Health Center</a:t>
              </a:r>
            </a:p>
            <a:p>
              <a:r>
                <a:rPr lang="en-US" sz="1100" dirty="0"/>
                <a:t>1200 N. LaSalle St.</a:t>
              </a:r>
            </a:p>
            <a:p>
              <a:r>
                <a:rPr lang="en-US" sz="1100" dirty="0"/>
                <a:t>Chicago, IL 60610</a:t>
              </a:r>
            </a:p>
            <a:p>
              <a:endParaRPr lang="en-US" sz="1100" dirty="0"/>
            </a:p>
            <a:p>
              <a:r>
                <a:rPr lang="en-US" sz="1100" b="1" dirty="0"/>
                <a:t>Rogers Park Health Center</a:t>
              </a:r>
            </a:p>
            <a:p>
              <a:r>
                <a:rPr lang="en-US" sz="1100" dirty="0"/>
                <a:t>5725 N. Broadway</a:t>
              </a:r>
            </a:p>
            <a:p>
              <a:r>
                <a:rPr lang="en-US" sz="1100" dirty="0"/>
                <a:t>Chicago, IL 60660</a:t>
              </a:r>
            </a:p>
            <a:p>
              <a:endParaRPr lang="en-US" sz="1100" dirty="0"/>
            </a:p>
            <a:p>
              <a:r>
                <a:rPr lang="en-US" sz="1100" b="1" dirty="0"/>
                <a:t>Roseland Health Center</a:t>
              </a:r>
            </a:p>
            <a:p>
              <a:r>
                <a:rPr lang="en-US" sz="1100" dirty="0"/>
                <a:t>11250 S. Halsted St.</a:t>
              </a:r>
            </a:p>
            <a:p>
              <a:r>
                <a:rPr lang="en-US" sz="1100" dirty="0"/>
                <a:t>Chicago, IL 60628</a:t>
              </a:r>
            </a:p>
            <a:p>
              <a:endParaRPr lang="en-US" sz="1100" dirty="0"/>
            </a:p>
            <a:p>
              <a:r>
                <a:rPr lang="en-US" sz="1100" b="1" dirty="0"/>
                <a:t>Wicker Park Health Center</a:t>
              </a:r>
            </a:p>
            <a:p>
              <a:r>
                <a:rPr lang="en-US" sz="1100" dirty="0"/>
                <a:t>1152 N. Milwaukee Ave.</a:t>
              </a:r>
            </a:p>
            <a:p>
              <a:r>
                <a:rPr lang="en-US" sz="1100" dirty="0"/>
                <a:t>Chicago, IL 60642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31133" y="458432"/>
              <a:ext cx="1828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EC008C"/>
                  </a:solidFill>
                </a:rPr>
                <a:t>Chicago</a:t>
              </a:r>
              <a:endParaRPr lang="en-US" sz="16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944766" y="824216"/>
              <a:ext cx="1828800" cy="65735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/>
                <a:t>Orland Park Health Center</a:t>
              </a:r>
            </a:p>
            <a:p>
              <a:r>
                <a:rPr lang="en-US" sz="1100" dirty="0"/>
                <a:t>14470 S. LaGrange Rd.</a:t>
              </a:r>
            </a:p>
            <a:p>
              <a:r>
                <a:rPr lang="en-US" sz="1100" dirty="0"/>
                <a:t>Orland Park, IL 60462</a:t>
              </a:r>
            </a:p>
            <a:p>
              <a:endParaRPr lang="en-US" sz="1100" b="1" dirty="0"/>
            </a:p>
            <a:p>
              <a:r>
                <a:rPr lang="en-US" sz="1100" b="1" dirty="0"/>
                <a:t>Waukegan Health Center</a:t>
              </a:r>
            </a:p>
            <a:p>
              <a:r>
                <a:rPr lang="en-US" sz="1100" dirty="0"/>
                <a:t>1601 N Lewis Ave.</a:t>
              </a:r>
            </a:p>
            <a:p>
              <a:r>
                <a:rPr lang="en-US" sz="1100" dirty="0"/>
                <a:t>Waukegan, IL 60085</a:t>
              </a:r>
            </a:p>
            <a:p>
              <a:endParaRPr lang="en-US" sz="1100" dirty="0"/>
            </a:p>
            <a:p>
              <a:pPr>
                <a:spcAft>
                  <a:spcPts val="500"/>
                </a:spcAft>
              </a:pPr>
              <a:r>
                <a:rPr lang="en-US" sz="1600" b="1" dirty="0">
                  <a:solidFill>
                    <a:srgbClr val="EC008C"/>
                  </a:solidFill>
                </a:rPr>
                <a:t>Central &amp; Southern Illinois</a:t>
              </a:r>
            </a:p>
            <a:p>
              <a:r>
                <a:rPr lang="en-US" sz="1100" b="1" dirty="0"/>
                <a:t>Bloomington Health Center</a:t>
              </a:r>
            </a:p>
            <a:p>
              <a:r>
                <a:rPr lang="en-US" sz="1100" dirty="0"/>
                <a:t>1319 N. Veterans Pkwy.</a:t>
              </a:r>
            </a:p>
            <a:p>
              <a:r>
                <a:rPr lang="en-US" sz="1100" dirty="0"/>
                <a:t>Bloomington, IL 61704</a:t>
              </a:r>
            </a:p>
            <a:p>
              <a:endParaRPr lang="en-US" sz="1100" b="1" dirty="0"/>
            </a:p>
            <a:p>
              <a:r>
                <a:rPr lang="en-US" sz="1100" b="1" dirty="0"/>
                <a:t>Carbondale Health Center</a:t>
              </a:r>
            </a:p>
            <a:p>
              <a:r>
                <a:rPr lang="en-US" sz="1100" dirty="0"/>
                <a:t>200 N. Emerald Ln.</a:t>
              </a:r>
            </a:p>
            <a:p>
              <a:r>
                <a:rPr lang="en-US" sz="1100" dirty="0"/>
                <a:t>Carbondale, IL 62901</a:t>
              </a:r>
            </a:p>
            <a:p>
              <a:endParaRPr lang="en-US" sz="1100" dirty="0"/>
            </a:p>
            <a:p>
              <a:r>
                <a:rPr lang="en-US" sz="1100" b="1" dirty="0"/>
                <a:t>Champaign Health Center</a:t>
              </a:r>
            </a:p>
            <a:p>
              <a:r>
                <a:rPr lang="en-US" sz="1100" dirty="0"/>
                <a:t>302 E. Stoughton St</a:t>
              </a:r>
            </a:p>
            <a:p>
              <a:r>
                <a:rPr lang="en-US" sz="1100" dirty="0"/>
                <a:t>Champaign, IL 61820</a:t>
              </a:r>
            </a:p>
            <a:p>
              <a:endParaRPr lang="en-US" sz="1100" b="1" dirty="0"/>
            </a:p>
            <a:p>
              <a:r>
                <a:rPr lang="en-US" sz="1100" b="1" dirty="0"/>
                <a:t>Decatur Health Center</a:t>
              </a:r>
            </a:p>
            <a:p>
              <a:r>
                <a:rPr lang="en-US" sz="1100" dirty="0"/>
                <a:t>3021 N. Oakland Ave.</a:t>
              </a:r>
            </a:p>
            <a:p>
              <a:r>
                <a:rPr lang="en-US" sz="1100" dirty="0"/>
                <a:t>Decatur, IL 62526</a:t>
              </a:r>
            </a:p>
            <a:p>
              <a:endParaRPr lang="en-US" sz="1100" b="1" dirty="0"/>
            </a:p>
            <a:p>
              <a:r>
                <a:rPr lang="en-US" sz="1100" b="1" dirty="0"/>
                <a:t>Ottawa Health Center</a:t>
              </a:r>
            </a:p>
            <a:p>
              <a:r>
                <a:rPr lang="en-US" sz="1100" dirty="0"/>
                <a:t>612 Court St.</a:t>
              </a:r>
            </a:p>
            <a:p>
              <a:r>
                <a:rPr lang="en-US" sz="1100" dirty="0"/>
                <a:t>Ottawa, IL 61350</a:t>
              </a:r>
            </a:p>
            <a:p>
              <a:endParaRPr lang="en-US" sz="1100" b="1" dirty="0"/>
            </a:p>
            <a:p>
              <a:r>
                <a:rPr lang="en-US" sz="1100" b="1" dirty="0"/>
                <a:t>Peoria Health Center</a:t>
              </a:r>
            </a:p>
            <a:p>
              <a:r>
                <a:rPr lang="en-US" sz="1100" dirty="0"/>
                <a:t>2709 N. Knoxville Ave.</a:t>
              </a:r>
            </a:p>
            <a:p>
              <a:r>
                <a:rPr lang="en-US" sz="1100" dirty="0"/>
                <a:t>Peoria, IL 61603</a:t>
              </a:r>
            </a:p>
            <a:p>
              <a:endParaRPr lang="en-US" sz="1100" b="1" dirty="0"/>
            </a:p>
            <a:p>
              <a:r>
                <a:rPr lang="en-US" sz="1100" b="1" dirty="0"/>
                <a:t>Springfield Health Center</a:t>
              </a:r>
            </a:p>
            <a:p>
              <a:r>
                <a:rPr lang="en-US" sz="1100" dirty="0"/>
                <a:t>601 N. </a:t>
              </a:r>
              <a:r>
                <a:rPr lang="en-US" sz="1100" dirty="0" err="1"/>
                <a:t>Bruns</a:t>
              </a:r>
              <a:r>
                <a:rPr lang="en-US" sz="1100" dirty="0"/>
                <a:t> Ln.</a:t>
              </a:r>
            </a:p>
            <a:p>
              <a:r>
                <a:rPr lang="en-US" sz="1100" dirty="0"/>
                <a:t>Springfield, IL 62702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831133" y="5697550"/>
              <a:ext cx="1828800" cy="1587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500"/>
                </a:spcAft>
              </a:pPr>
              <a:r>
                <a:rPr lang="en-US" sz="1600" b="1" dirty="0">
                  <a:solidFill>
                    <a:srgbClr val="EC008C"/>
                  </a:solidFill>
                </a:rPr>
                <a:t>Suburban Chicago</a:t>
              </a:r>
            </a:p>
            <a:p>
              <a:r>
                <a:rPr lang="en-US" sz="1100" b="1" dirty="0"/>
                <a:t>Aurora Health Center</a:t>
              </a:r>
            </a:p>
            <a:p>
              <a:r>
                <a:rPr lang="en-US" sz="1100" dirty="0"/>
                <a:t>3051 E. New York St.</a:t>
              </a:r>
            </a:p>
            <a:p>
              <a:r>
                <a:rPr lang="en-US" sz="1100" dirty="0"/>
                <a:t>Aurora, IL 60504</a:t>
              </a:r>
            </a:p>
            <a:p>
              <a:endParaRPr lang="en-US" sz="1100" dirty="0"/>
            </a:p>
            <a:p>
              <a:r>
                <a:rPr lang="en-US" sz="1100" b="1" dirty="0"/>
                <a:t>Flossmoor Health Center</a:t>
              </a:r>
              <a:endParaRPr lang="en-US" sz="1100" dirty="0"/>
            </a:p>
            <a:p>
              <a:r>
                <a:rPr lang="en-US" sz="1100" dirty="0"/>
                <a:t>19831 Governors Hwy.</a:t>
              </a:r>
            </a:p>
            <a:p>
              <a:r>
                <a:rPr lang="en-US" sz="1100" dirty="0"/>
                <a:t>Flossmoor, IL 60422</a:t>
              </a:r>
            </a:p>
          </p:txBody>
        </p:sp>
      </p:grpSp>
      <p:pic>
        <p:nvPicPr>
          <p:cNvPr id="3" name="Picture 2" descr="A map of illinois with pink pins&#10;&#10;Description automatically generated">
            <a:extLst>
              <a:ext uri="{FF2B5EF4-FFF2-40B4-BE49-F238E27FC236}">
                <a16:creationId xmlns:a16="http://schemas.microsoft.com/office/drawing/2014/main" id="{33EC3F2E-BF83-F8EB-1DDA-D3346A2C4B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8" y="309880"/>
            <a:ext cx="4705256" cy="73871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7" y="4786520"/>
            <a:ext cx="1610873" cy="1610873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0" y="347902"/>
            <a:ext cx="2280213" cy="585727"/>
          </a:xfrm>
          <a:prstGeom prst="rect">
            <a:avLst/>
          </a:prstGeom>
          <a:solidFill>
            <a:srgbClr val="00286E"/>
          </a:solidFill>
          <a:ln>
            <a:solidFill>
              <a:srgbClr val="0028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>
                <a:solidFill>
                  <a:schemeClr val="bg1"/>
                </a:solidFill>
              </a:rPr>
              <a:t>  Provider</a:t>
            </a:r>
          </a:p>
        </p:txBody>
      </p:sp>
      <p:sp>
        <p:nvSpPr>
          <p:cNvPr id="21" name="Rectangle 20"/>
          <p:cNvSpPr/>
          <p:nvPr/>
        </p:nvSpPr>
        <p:spPr>
          <a:xfrm>
            <a:off x="0" y="986772"/>
            <a:ext cx="2395959" cy="585727"/>
          </a:xfrm>
          <a:prstGeom prst="rect">
            <a:avLst/>
          </a:prstGeom>
          <a:solidFill>
            <a:srgbClr val="00286E"/>
          </a:solidFill>
          <a:ln>
            <a:solidFill>
              <a:srgbClr val="0028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>
                <a:solidFill>
                  <a:schemeClr val="bg1"/>
                </a:solidFill>
              </a:rPr>
              <a:t>  Referral</a:t>
            </a:r>
          </a:p>
        </p:txBody>
      </p:sp>
      <p:sp>
        <p:nvSpPr>
          <p:cNvPr id="22" name="Rectangle 21"/>
          <p:cNvSpPr/>
          <p:nvPr/>
        </p:nvSpPr>
        <p:spPr>
          <a:xfrm>
            <a:off x="0" y="1625642"/>
            <a:ext cx="3002361" cy="585727"/>
          </a:xfrm>
          <a:prstGeom prst="rect">
            <a:avLst/>
          </a:prstGeom>
          <a:solidFill>
            <a:srgbClr val="00286E"/>
          </a:solidFill>
          <a:ln>
            <a:solidFill>
              <a:srgbClr val="0028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>
                <a:solidFill>
                  <a:schemeClr val="bg1"/>
                </a:solidFill>
              </a:rPr>
              <a:t>  Information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787837" y="5148335"/>
            <a:ext cx="2321560" cy="825901"/>
            <a:chOff x="2018947" y="6213462"/>
            <a:chExt cx="2321560" cy="825901"/>
          </a:xfrm>
        </p:grpSpPr>
        <p:sp>
          <p:nvSpPr>
            <p:cNvPr id="11" name="Rectangle 10"/>
            <p:cNvSpPr/>
            <p:nvPr/>
          </p:nvSpPr>
          <p:spPr>
            <a:xfrm>
              <a:off x="2018947" y="6213462"/>
              <a:ext cx="2321560" cy="368542"/>
            </a:xfrm>
            <a:prstGeom prst="rect">
              <a:avLst/>
            </a:prstGeom>
            <a:solidFill>
              <a:srgbClr val="00286E"/>
            </a:solidFill>
            <a:ln>
              <a:solidFill>
                <a:srgbClr val="0028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>
                  <a:solidFill>
                    <a:schemeClr val="bg1"/>
                  </a:solidFill>
                </a:rPr>
                <a:t>PPIL.ORG/PROVIDERS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018947" y="6670821"/>
              <a:ext cx="1413719" cy="368542"/>
            </a:xfrm>
            <a:prstGeom prst="rect">
              <a:avLst/>
            </a:prstGeom>
            <a:solidFill>
              <a:srgbClr val="00286E"/>
            </a:solidFill>
            <a:ln>
              <a:solidFill>
                <a:srgbClr val="0028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>
                  <a:solidFill>
                    <a:schemeClr val="bg1"/>
                  </a:solidFill>
                </a:rPr>
                <a:t>877.200.PPIL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37292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689</TotalTime>
  <Words>425</Words>
  <Application>Microsoft Office PowerPoint</Application>
  <PresentationFormat>Custom</PresentationFormat>
  <Paragraphs>143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Greep, Jo</dc:creator>
  <cp:lastModifiedBy>Leah Harris</cp:lastModifiedBy>
  <cp:revision>25</cp:revision>
  <cp:lastPrinted>2022-04-06T21:58:25Z</cp:lastPrinted>
  <dcterms:created xsi:type="dcterms:W3CDTF">2022-04-06T18:16:48Z</dcterms:created>
  <dcterms:modified xsi:type="dcterms:W3CDTF">2024-04-02T21:19:22Z</dcterms:modified>
</cp:coreProperties>
</file>